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3"/>
  </p:notesMasterIdLst>
  <p:sldIdLst>
    <p:sldId id="258" r:id="rId2"/>
    <p:sldId id="259" r:id="rId3"/>
    <p:sldId id="337" r:id="rId4"/>
    <p:sldId id="338" r:id="rId5"/>
    <p:sldId id="339" r:id="rId6"/>
    <p:sldId id="340" r:id="rId7"/>
    <p:sldId id="260" r:id="rId8"/>
    <p:sldId id="261" r:id="rId9"/>
    <p:sldId id="262" r:id="rId10"/>
    <p:sldId id="263" r:id="rId11"/>
    <p:sldId id="341" r:id="rId12"/>
    <p:sldId id="344" r:id="rId13"/>
    <p:sldId id="345" r:id="rId14"/>
    <p:sldId id="346" r:id="rId15"/>
    <p:sldId id="347"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23" r:id="rId50"/>
    <p:sldId id="324" r:id="rId51"/>
    <p:sldId id="325" r:id="rId52"/>
    <p:sldId id="326" r:id="rId53"/>
    <p:sldId id="327" r:id="rId54"/>
    <p:sldId id="349" r:id="rId55"/>
    <p:sldId id="328" r:id="rId56"/>
    <p:sldId id="329" r:id="rId57"/>
    <p:sldId id="330" r:id="rId58"/>
    <p:sldId id="331" r:id="rId59"/>
    <p:sldId id="332" r:id="rId60"/>
    <p:sldId id="333" r:id="rId61"/>
    <p:sldId id="342" r:id="rId62"/>
    <p:sldId id="343" r:id="rId63"/>
    <p:sldId id="335" r:id="rId64"/>
    <p:sldId id="336" r:id="rId65"/>
    <p:sldId id="334" r:id="rId66"/>
    <p:sldId id="321" r:id="rId67"/>
    <p:sldId id="316" r:id="rId68"/>
    <p:sldId id="317" r:id="rId69"/>
    <p:sldId id="318" r:id="rId70"/>
    <p:sldId id="319" r:id="rId71"/>
    <p:sldId id="320"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76" d="100"/>
          <a:sy n="76" d="100"/>
        </p:scale>
        <p:origin x="-120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71E17D-E581-4FB2-8CCF-EF642F1FD592}" type="datetimeFigureOut">
              <a:rPr lang="en-IN" smtClean="0"/>
              <a:t>10-01-2025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C11968-7C7D-42B7-8338-C46D8CE86D26}" type="slidenum">
              <a:rPr lang="en-IN" smtClean="0"/>
              <a:t>‹#›</a:t>
            </a:fld>
            <a:endParaRPr lang="en-IN"/>
          </a:p>
        </p:txBody>
      </p:sp>
    </p:spTree>
    <p:extLst>
      <p:ext uri="{BB962C8B-B14F-4D97-AF65-F5344CB8AC3E}">
        <p14:creationId xmlns:p14="http://schemas.microsoft.com/office/powerpoint/2010/main" val="2440836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BCAD085-E8A6-8845-BD4E-CB4CCA059FC4}" type="datetimeFigureOut">
              <a:rPr lang="en-US" smtClean="0"/>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58261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BCAD085-E8A6-8845-BD4E-CB4CCA059FC4}" type="datetimeFigureOut">
              <a:rPr lang="en-US" smtClean="0"/>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52177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BCAD085-E8A6-8845-BD4E-CB4CCA059FC4}" type="datetimeFigureOut">
              <a:rPr lang="en-US" smtClean="0"/>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94548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BCAD085-E8A6-8845-BD4E-CB4CCA059FC4}" type="datetimeFigureOut">
              <a:rPr lang="en-US" smtClean="0"/>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72179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45210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BCAD085-E8A6-8845-BD4E-CB4CCA059FC4}" type="datetimeFigureOut">
              <a:rPr lang="en-US" smtClean="0"/>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01427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BCAD085-E8A6-8845-BD4E-CB4CCA059FC4}" type="datetimeFigureOut">
              <a:rPr lang="en-US" smtClean="0"/>
              <a:t>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26963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BCAD085-E8A6-8845-BD4E-CB4CCA059FC4}" type="datetimeFigureOut">
              <a:rPr lang="en-US" smtClean="0"/>
              <a:t>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3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33156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64622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7149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9152962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www.geeksforgeeks.org/difference-between-ppi-and-dpi/"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en.wikipedia.org/wiki/Tagged_Image_File_Format" TargetMode="External"/><Relationship Id="rId2" Type="http://schemas.openxmlformats.org/officeDocument/2006/relationships/hyperlink" Target="http://en.wikipedia.org/wiki/BMP_file_forma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Image-Processing-Basics-3-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Image-Processing-Basics-8-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Pixel </a:t>
            </a:r>
            <a:r>
              <a:rPr lang="en-IN" b="1" dirty="0" smtClean="0"/>
              <a:t> and </a:t>
            </a:r>
            <a:r>
              <a:rPr lang="en-US" dirty="0" smtClean="0"/>
              <a:t>Resolution</a:t>
            </a:r>
            <a:endParaRPr lang="en-IN" dirty="0"/>
          </a:p>
        </p:txBody>
      </p:sp>
      <p:sp>
        <p:nvSpPr>
          <p:cNvPr id="3" name="Content Placeholder 2"/>
          <p:cNvSpPr>
            <a:spLocks noGrp="1"/>
          </p:cNvSpPr>
          <p:nvPr>
            <p:ph idx="1"/>
          </p:nvPr>
        </p:nvSpPr>
        <p:spPr/>
        <p:txBody>
          <a:bodyPr>
            <a:normAutofit fontScale="70000" lnSpcReduction="20000"/>
          </a:bodyPr>
          <a:lstStyle/>
          <a:p>
            <a:pPr lvl="0" fontAlgn="base"/>
            <a:r>
              <a:rPr lang="en-IN" b="1" dirty="0"/>
              <a:t>Pixel (Picture Element): </a:t>
            </a:r>
            <a:r>
              <a:rPr lang="en-IN" dirty="0"/>
              <a:t>A pixel is the smallest part of a computer picture. It shows one spot in the whole photo. Every little square has information about </a:t>
            </a:r>
            <a:r>
              <a:rPr lang="en-IN" dirty="0" err="1"/>
              <a:t>color</a:t>
            </a:r>
            <a:r>
              <a:rPr lang="en-IN" dirty="0"/>
              <a:t>, brightness and position. When these squares are put together with others they make a complete picture that we can see. Pixels are the parts that make up digital screens. They arrange together to show letters, pictures and videos.</a:t>
            </a:r>
          </a:p>
          <a:p>
            <a:pPr lvl="0" fontAlgn="base"/>
            <a:r>
              <a:rPr lang="en-IN" b="1" dirty="0"/>
              <a:t>Resolution:</a:t>
            </a:r>
            <a:r>
              <a:rPr lang="en-IN" dirty="0"/>
              <a:t> Resolution </a:t>
            </a:r>
            <a:r>
              <a:rPr lang="en-IN" b="1" dirty="0"/>
              <a:t>means the number of little squares, called pixels, in a digital photo</a:t>
            </a:r>
            <a:r>
              <a:rPr lang="en-IN" dirty="0"/>
              <a:t>. It's usually measured by width and height size. Using more details gives better results in pictures. </a:t>
            </a:r>
            <a:r>
              <a:rPr lang="en-IN" b="1" dirty="0"/>
              <a:t>Usual measurements for resolution are </a:t>
            </a:r>
            <a:r>
              <a:rPr lang="en-IN" b="1" u="sng" dirty="0">
                <a:hlinkClick r:id="rId2"/>
              </a:rPr>
              <a:t>pixels per inch (PPI)</a:t>
            </a:r>
            <a:r>
              <a:rPr lang="en-IN" dirty="0"/>
              <a:t> for pictures that get printed and pixels per </a:t>
            </a:r>
            <a:r>
              <a:rPr lang="en-IN" dirty="0" err="1"/>
              <a:t>centimeter</a:t>
            </a:r>
            <a:r>
              <a:rPr lang="en-IN" dirty="0"/>
              <a:t> (PPCM). For example, a screen that can show pictures at 1920 x 1080 has more tiny dots or pixels from left to right and has 1920 pixels horizontally and 1080 pixels vertically.</a:t>
            </a:r>
          </a:p>
          <a:p>
            <a:endParaRPr lang="en-IN" dirty="0"/>
          </a:p>
        </p:txBody>
      </p:sp>
    </p:spTree>
    <p:extLst>
      <p:ext uri="{BB962C8B-B14F-4D97-AF65-F5344CB8AC3E}">
        <p14:creationId xmlns:p14="http://schemas.microsoft.com/office/powerpoint/2010/main" val="2486942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JPEG, GIF, and PNG </a:t>
            </a:r>
            <a:endParaRPr lang="en-IN" dirty="0"/>
          </a:p>
        </p:txBody>
      </p:sp>
      <p:sp>
        <p:nvSpPr>
          <p:cNvPr id="3" name="Content Placeholder 2"/>
          <p:cNvSpPr>
            <a:spLocks noGrp="1"/>
          </p:cNvSpPr>
          <p:nvPr>
            <p:ph idx="1"/>
          </p:nvPr>
        </p:nvSpPr>
        <p:spPr/>
        <p:txBody>
          <a:bodyPr>
            <a:normAutofit/>
          </a:bodyPr>
          <a:lstStyle/>
          <a:p>
            <a:r>
              <a:rPr lang="en-IN" b="1" dirty="0"/>
              <a:t>JPEG</a:t>
            </a:r>
            <a:r>
              <a:rPr lang="en-IN" dirty="0"/>
              <a:t>: Joint Photographic Experts Group</a:t>
            </a:r>
          </a:p>
          <a:p>
            <a:r>
              <a:rPr lang="en-IN" b="1" dirty="0"/>
              <a:t>GIF</a:t>
            </a:r>
            <a:r>
              <a:rPr lang="en-IN" dirty="0"/>
              <a:t>: Graphics Interchange Format</a:t>
            </a:r>
          </a:p>
          <a:p>
            <a:r>
              <a:rPr lang="en-IN" b="1" dirty="0"/>
              <a:t>PNG</a:t>
            </a:r>
            <a:r>
              <a:rPr lang="en-IN" dirty="0"/>
              <a:t>: Portable Network Graphics</a:t>
            </a:r>
          </a:p>
          <a:p>
            <a:pPr fontAlgn="base"/>
            <a:r>
              <a:rPr lang="en-US" u="sng" dirty="0">
                <a:hlinkClick r:id="rId2"/>
              </a:rPr>
              <a:t>BMP</a:t>
            </a:r>
            <a:r>
              <a:rPr lang="en-US" dirty="0"/>
              <a:t> (Bitmap)</a:t>
            </a:r>
          </a:p>
          <a:p>
            <a:pPr fontAlgn="base"/>
            <a:r>
              <a:rPr lang="en-US" u="sng" dirty="0" smtClean="0">
                <a:hlinkClick r:id="rId3"/>
              </a:rPr>
              <a:t>TIFF</a:t>
            </a:r>
            <a:r>
              <a:rPr lang="en-US" dirty="0"/>
              <a:t> (or TIF, for the file extension; Tagged Image File Format)</a:t>
            </a:r>
          </a:p>
          <a:p>
            <a:endParaRPr lang="en-IN" dirty="0"/>
          </a:p>
        </p:txBody>
      </p:sp>
    </p:spTree>
    <p:extLst>
      <p:ext uri="{BB962C8B-B14F-4D97-AF65-F5344CB8AC3E}">
        <p14:creationId xmlns:p14="http://schemas.microsoft.com/office/powerpoint/2010/main" val="363676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54162"/>
          </a:xfrm>
        </p:spPr>
        <p:txBody>
          <a:bodyPr>
            <a:normAutofit/>
          </a:bodyPr>
          <a:lstStyle/>
          <a:p>
            <a:r>
              <a:rPr lang="en-IN" b="1" dirty="0" smtClean="0"/>
              <a:t>JPEG</a:t>
            </a:r>
            <a:r>
              <a:rPr lang="en-IN" dirty="0"/>
              <a:t> </a:t>
            </a:r>
            <a:r>
              <a:rPr lang="en-IN" dirty="0" smtClean="0"/>
              <a:t>and PNG</a:t>
            </a:r>
            <a:endParaRPr lang="en-IN" dirty="0"/>
          </a:p>
        </p:txBody>
      </p:sp>
      <p:sp>
        <p:nvSpPr>
          <p:cNvPr id="3" name="Content Placeholder 2"/>
          <p:cNvSpPr>
            <a:spLocks noGrp="1"/>
          </p:cNvSpPr>
          <p:nvPr>
            <p:ph idx="1"/>
          </p:nvPr>
        </p:nvSpPr>
        <p:spPr>
          <a:xfrm>
            <a:off x="457200" y="1828800"/>
            <a:ext cx="8461332" cy="4297363"/>
          </a:xfrm>
        </p:spPr>
        <p:txBody>
          <a:bodyPr>
            <a:normAutofit fontScale="85000" lnSpcReduction="10000"/>
          </a:bodyPr>
          <a:lstStyle/>
          <a:p>
            <a:pPr marL="0" indent="0">
              <a:buNone/>
            </a:pPr>
            <a:r>
              <a:rPr lang="en-US" b="1" dirty="0"/>
              <a:t>JPEG</a:t>
            </a:r>
            <a:endParaRPr lang="en-US" dirty="0"/>
          </a:p>
          <a:p>
            <a:pPr fontAlgn="ctr"/>
            <a:r>
              <a:rPr lang="en-US" dirty="0"/>
              <a:t>A common format for web images and Microsoft Office documents. JPEGs use "</a:t>
            </a:r>
            <a:r>
              <a:rPr lang="en-US" dirty="0" err="1"/>
              <a:t>lossy</a:t>
            </a:r>
            <a:r>
              <a:rPr lang="en-US" dirty="0"/>
              <a:t>" compression, which means that the image quality decreases as the file size decreases. </a:t>
            </a:r>
          </a:p>
          <a:p>
            <a:pPr marL="0" indent="0">
              <a:buNone/>
            </a:pPr>
            <a:r>
              <a:rPr lang="en-US" b="1" dirty="0"/>
              <a:t>PNG</a:t>
            </a:r>
            <a:endParaRPr lang="en-US" dirty="0"/>
          </a:p>
          <a:p>
            <a:r>
              <a:rPr lang="en-US" dirty="0"/>
              <a:t>A format for photos and pictures that need a transparent background or animations. PNGs use "lossless" compression, which means that the image quality is the same before and after compression. </a:t>
            </a:r>
          </a:p>
          <a:p>
            <a:endParaRPr lang="en-IN" dirty="0"/>
          </a:p>
        </p:txBody>
      </p:sp>
    </p:spTree>
    <p:extLst>
      <p:ext uri="{BB962C8B-B14F-4D97-AF65-F5344CB8AC3E}">
        <p14:creationId xmlns:p14="http://schemas.microsoft.com/office/powerpoint/2010/main" val="809625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GIF</a:t>
            </a:r>
            <a:endParaRPr lang="en-US" dirty="0"/>
          </a:p>
          <a:p>
            <a:r>
              <a:rPr lang="en-US" dirty="0"/>
              <a:t>A format that can reduce the size of images and short animations. GIF is the only format that supports animation, making it suitable for ads, banners, and memes.</a:t>
            </a:r>
          </a:p>
          <a:p>
            <a:endParaRPr lang="en-IN" dirty="0"/>
          </a:p>
        </p:txBody>
      </p:sp>
    </p:spTree>
    <p:extLst>
      <p:ext uri="{BB962C8B-B14F-4D97-AF65-F5344CB8AC3E}">
        <p14:creationId xmlns:p14="http://schemas.microsoft.com/office/powerpoint/2010/main" val="1958287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57200" y="1600200"/>
            <a:ext cx="8686800" cy="4525963"/>
          </a:xfrm>
        </p:spPr>
        <p:txBody>
          <a:bodyPr>
            <a:normAutofit fontScale="85000" lnSpcReduction="10000"/>
          </a:bodyPr>
          <a:lstStyle/>
          <a:p>
            <a:r>
              <a:rPr lang="en-US" dirty="0"/>
              <a:t>Light that is void of color is called monochromatic (or achromatic) light. The only attribute of monochromatic light is its intensity or amount. Because the intensity of monochromatic light is perceived to vary from black to grays and finally to white, the term gray level is used commonly to denote monochromatic intensity. We use the terms intensity and gray level interchangeably in subsequent discussions. The range of measured values of monochromatic light from black to white is usually called the gray scale, and monochromatic images are frequently referred to as gray-scale images.</a:t>
            </a:r>
            <a:endParaRPr lang="en-IN" dirty="0"/>
          </a:p>
        </p:txBody>
      </p:sp>
    </p:spTree>
    <p:extLst>
      <p:ext uri="{BB962C8B-B14F-4D97-AF65-F5344CB8AC3E}">
        <p14:creationId xmlns:p14="http://schemas.microsoft.com/office/powerpoint/2010/main" val="3470389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Image-Processing-Basics-20-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1-Image-Processing-Basics-21-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2-Image-Processing-Basics-22-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3-Image-Processing-Basics-23-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4-Image-Processing-Basics-4-638.jpg"/>
          <p:cNvPicPr>
            <a:picLocks noChangeAspect="1"/>
          </p:cNvPicPr>
          <p:nvPr/>
        </p:nvPicPr>
        <p:blipFill>
          <a:blip/>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4-Image-Processing-Basics-24-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Image-Processing-Basics-25-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6-Image-Processing-Basics-26-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7-Image-Processing-Basics-27-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8-Image-Processing-Basics-28-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9-Image-Processing-Basics-29-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0-Image-Processing-Basics-30-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1-Image-Processing-Basics-31-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2-Image-Processing-Basics-32-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3-Image-Processing-Basics-33-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Digital-Image-Representation-ppt-5-2048.jpg"/>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086798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4-Image-Processing-Basics-34-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5-Image-Processing-Basics-35-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6-Image-Processing-Basics-36-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7-Image-Processing-Basics-37-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8-Image-Processing-Basics-38-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2-Image-Processing-Basics-42-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3-Image-Processing-Basics-43-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4-Image-Processing-Basics-44-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5-Image-Processing-Basics-45-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6-Image-Processing-Basics-46-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Digital-Image-Representation-ppt-6-2048.jpg"/>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040113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7-Image-Processing-Basics-47-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8-Image-Processing-Basics-48-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9-Image-Processing-Basics-49-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Image-Processing-Basics-50-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1-Image-Processing-Basics-51-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2-Image-Processing-Basics-52-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3-Image-Processing-Basics-53-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4-Image-Processing-Basics-54-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5-Image-Processing-Basics-55-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2-Color-Image-Processing-5-2048.jpg"/>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5666905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Digital-Image-Representation-ppt-7-2048.jpg"/>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308469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Color-Image-Processing-6-2048.jpg"/>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2427465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4-Color-Image-Processing-7-2048.jpg"/>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8142883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Color-Image-Processing-8-2048.jpg"/>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7474515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Color-Image-Processing-9-2048.jpg"/>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0299508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Brightness</a:t>
            </a:r>
            <a:endParaRPr lang="en-IN" dirty="0"/>
          </a:p>
        </p:txBody>
      </p:sp>
      <p:sp>
        <p:nvSpPr>
          <p:cNvPr id="3" name="Content Placeholder 2"/>
          <p:cNvSpPr>
            <a:spLocks noGrp="1"/>
          </p:cNvSpPr>
          <p:nvPr>
            <p:ph idx="1"/>
          </p:nvPr>
        </p:nvSpPr>
        <p:spPr/>
        <p:txBody>
          <a:bodyPr/>
          <a:lstStyle/>
          <a:p>
            <a:r>
              <a:rPr lang="en-US" dirty="0" smtClean="0"/>
              <a:t>B</a:t>
            </a:r>
            <a:r>
              <a:rPr lang="en-US" smtClean="0"/>
              <a:t>rightness </a:t>
            </a:r>
            <a:r>
              <a:rPr lang="en-US" dirty="0"/>
              <a:t>is a subjective descriptor of light perception that is practically impossible to measure. It embodies the achromatic notion of intensity and is one of the key factors in describing color sensation.</a:t>
            </a:r>
            <a:endParaRPr lang="en-IN" dirty="0"/>
          </a:p>
        </p:txBody>
      </p:sp>
    </p:spTree>
    <p:extLst>
      <p:ext uri="{BB962C8B-B14F-4D97-AF65-F5344CB8AC3E}">
        <p14:creationId xmlns:p14="http://schemas.microsoft.com/office/powerpoint/2010/main" val="37344836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7-Color-Image-Processing-10-2048.jpg"/>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07247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Color-Image-Processing-11-2048.jpg"/>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1839812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Color-Image-Processing-12-2048.jpg"/>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2851942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olor-Image-Processing-13-2048.jpg"/>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5184243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1-Color-Image-Processing-14-2048.jpg"/>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6514178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Digital-Image-Representation-ppt-8-2048.jpg"/>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5450134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olor-Image-Processing-15-2048.jpg"/>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5813425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What is Hue?</a:t>
            </a:r>
            <a:r>
              <a:rPr lang="en-IN" b="1" dirty="0" smtClean="0"/>
              <a:t/>
            </a:r>
            <a:br>
              <a:rPr lang="en-IN" b="1" dirty="0" smtClean="0"/>
            </a:br>
            <a:endParaRPr lang="en-IN" dirty="0"/>
          </a:p>
        </p:txBody>
      </p:sp>
      <p:sp>
        <p:nvSpPr>
          <p:cNvPr id="3" name="Content Placeholder 2"/>
          <p:cNvSpPr>
            <a:spLocks noGrp="1"/>
          </p:cNvSpPr>
          <p:nvPr>
            <p:ph idx="1"/>
          </p:nvPr>
        </p:nvSpPr>
        <p:spPr>
          <a:xfrm>
            <a:off x="457199" y="1600200"/>
            <a:ext cx="8323545" cy="4863230"/>
          </a:xfrm>
        </p:spPr>
        <p:txBody>
          <a:bodyPr>
            <a:normAutofit fontScale="77500" lnSpcReduction="20000"/>
          </a:bodyPr>
          <a:lstStyle/>
          <a:p>
            <a:pPr algn="just"/>
            <a:r>
              <a:rPr lang="en-IN" dirty="0" smtClean="0"/>
              <a:t>The</a:t>
            </a:r>
            <a:r>
              <a:rPr lang="en-IN" dirty="0"/>
              <a:t> </a:t>
            </a:r>
            <a:r>
              <a:rPr lang="en-IN" b="1" i="1" dirty="0"/>
              <a:t>hue</a:t>
            </a:r>
            <a:r>
              <a:rPr lang="en-IN" dirty="0"/>
              <a:t> of a </a:t>
            </a:r>
            <a:r>
              <a:rPr lang="en-IN" dirty="0" err="1"/>
              <a:t>color</a:t>
            </a:r>
            <a:r>
              <a:rPr lang="en-IN" dirty="0"/>
              <a:t> is a component of its chromaticity. Red, green, and blue are the three main </a:t>
            </a:r>
            <a:r>
              <a:rPr lang="en-IN" dirty="0" err="1"/>
              <a:t>colors</a:t>
            </a:r>
            <a:r>
              <a:rPr lang="en-IN" dirty="0"/>
              <a:t> of light. It is why televisions, computers, and other electronic </a:t>
            </a:r>
            <a:r>
              <a:rPr lang="en-IN" dirty="0" err="1"/>
              <a:t>color</a:t>
            </a:r>
            <a:r>
              <a:rPr lang="en-IN" dirty="0"/>
              <a:t> visual displays use a trio of red, green, and blue phosphors to generate all electrically conveyed </a:t>
            </a:r>
            <a:r>
              <a:rPr lang="en-IN" dirty="0" err="1" smtClean="0"/>
              <a:t>colors</a:t>
            </a:r>
            <a:r>
              <a:rPr lang="en-IN" dirty="0" smtClean="0"/>
              <a:t>.</a:t>
            </a:r>
          </a:p>
          <a:p>
            <a:pPr algn="just"/>
            <a:r>
              <a:rPr lang="en-IN" dirty="0" smtClean="0"/>
              <a:t>Hue </a:t>
            </a:r>
            <a:r>
              <a:rPr lang="en-IN" dirty="0"/>
              <a:t>is a single value that describes the </a:t>
            </a:r>
            <a:r>
              <a:rPr lang="en-IN" dirty="0" err="1"/>
              <a:t>color</a:t>
            </a:r>
            <a:r>
              <a:rPr lang="en-IN" dirty="0"/>
              <a:t> of something and is typically measured in degrees. </a:t>
            </a:r>
            <a:endParaRPr lang="en-IN" dirty="0" smtClean="0"/>
          </a:p>
          <a:p>
            <a:pPr algn="just"/>
            <a:r>
              <a:rPr lang="en-IN" dirty="0" smtClean="0"/>
              <a:t>It </a:t>
            </a:r>
            <a:r>
              <a:rPr lang="en-IN" dirty="0"/>
              <a:t>has the </a:t>
            </a:r>
            <a:r>
              <a:rPr lang="en-IN" dirty="0" err="1"/>
              <a:t>colors</a:t>
            </a:r>
            <a:r>
              <a:rPr lang="en-IN" dirty="0"/>
              <a:t> red, orange, yellow, green, blue, purple, and magenta all the way back to red. </a:t>
            </a:r>
            <a:endParaRPr lang="en-IN" dirty="0" smtClean="0"/>
          </a:p>
          <a:p>
            <a:pPr algn="just"/>
            <a:r>
              <a:rPr lang="en-IN" dirty="0" smtClean="0"/>
              <a:t>Although</a:t>
            </a:r>
            <a:r>
              <a:rPr lang="en-IN" dirty="0"/>
              <a:t>, magenta and pink </a:t>
            </a:r>
            <a:r>
              <a:rPr lang="en-IN" dirty="0" err="1"/>
              <a:t>colors</a:t>
            </a:r>
            <a:r>
              <a:rPr lang="en-IN" dirty="0"/>
              <a:t> are not light frequencies, and a rainbow may prove it. </a:t>
            </a:r>
            <a:endParaRPr lang="en-IN" dirty="0" smtClean="0"/>
          </a:p>
          <a:p>
            <a:pPr algn="just"/>
            <a:r>
              <a:rPr lang="en-IN" dirty="0" smtClean="0"/>
              <a:t>It </a:t>
            </a:r>
            <a:r>
              <a:rPr lang="en-IN" dirty="0"/>
              <a:t>begins with red and progresses to different </a:t>
            </a:r>
            <a:r>
              <a:rPr lang="en-IN" dirty="0" err="1"/>
              <a:t>colors</a:t>
            </a:r>
            <a:r>
              <a:rPr lang="en-IN" dirty="0"/>
              <a:t>, but it doesn't contain magenta and pink because they are not genuine frequencies humans can see.</a:t>
            </a:r>
          </a:p>
          <a:p>
            <a:pPr algn="just"/>
            <a:endParaRPr lang="en-IN" dirty="0"/>
          </a:p>
        </p:txBody>
      </p:sp>
    </p:spTree>
    <p:extLst>
      <p:ext uri="{BB962C8B-B14F-4D97-AF65-F5344CB8AC3E}">
        <p14:creationId xmlns:p14="http://schemas.microsoft.com/office/powerpoint/2010/main" val="3156896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What is Saturation?</a:t>
            </a:r>
            <a:r>
              <a:rPr lang="en-IN" b="1" dirty="0" smtClean="0"/>
              <a:t/>
            </a:r>
            <a:br>
              <a:rPr lang="en-IN" b="1" dirty="0" smtClean="0"/>
            </a:br>
            <a:endParaRPr lang="en-IN" dirty="0"/>
          </a:p>
        </p:txBody>
      </p:sp>
      <p:sp>
        <p:nvSpPr>
          <p:cNvPr id="3" name="Content Placeholder 2"/>
          <p:cNvSpPr>
            <a:spLocks noGrp="1"/>
          </p:cNvSpPr>
          <p:nvPr>
            <p:ph idx="1"/>
          </p:nvPr>
        </p:nvSpPr>
        <p:spPr>
          <a:xfrm>
            <a:off x="457199" y="1600200"/>
            <a:ext cx="8361123" cy="4900808"/>
          </a:xfrm>
        </p:spPr>
        <p:txBody>
          <a:bodyPr>
            <a:normAutofit fontScale="77500" lnSpcReduction="20000"/>
          </a:bodyPr>
          <a:lstStyle/>
          <a:p>
            <a:pPr algn="just"/>
            <a:r>
              <a:rPr lang="en-IN" b="1" dirty="0" smtClean="0"/>
              <a:t>Saturation</a:t>
            </a:r>
            <a:r>
              <a:rPr lang="en-IN" dirty="0"/>
              <a:t>: The intensity of a </a:t>
            </a:r>
            <a:r>
              <a:rPr lang="en-IN" dirty="0" err="1"/>
              <a:t>color</a:t>
            </a:r>
            <a:r>
              <a:rPr lang="en-IN" dirty="0"/>
              <a:t>. As saturation increases, </a:t>
            </a:r>
            <a:r>
              <a:rPr lang="en-IN" dirty="0" err="1"/>
              <a:t>colors</a:t>
            </a:r>
            <a:r>
              <a:rPr lang="en-IN" dirty="0"/>
              <a:t> appear sharper or purer. As saturation decreases, </a:t>
            </a:r>
            <a:r>
              <a:rPr lang="en-IN" dirty="0" err="1"/>
              <a:t>colors</a:t>
            </a:r>
            <a:r>
              <a:rPr lang="en-IN" dirty="0"/>
              <a:t> appear more washed-out or faded</a:t>
            </a:r>
          </a:p>
          <a:p>
            <a:pPr algn="just"/>
            <a:r>
              <a:rPr lang="en-IN" b="1" i="1" dirty="0"/>
              <a:t>Saturation</a:t>
            </a:r>
            <a:r>
              <a:rPr lang="en-IN" dirty="0"/>
              <a:t> is defined by the purity of the </a:t>
            </a:r>
            <a:r>
              <a:rPr lang="en-IN" dirty="0" err="1"/>
              <a:t>color</a:t>
            </a:r>
            <a:r>
              <a:rPr lang="en-IN" dirty="0"/>
              <a:t> and its distance from the grey </a:t>
            </a:r>
            <a:r>
              <a:rPr lang="en-IN" dirty="0" err="1"/>
              <a:t>color</a:t>
            </a:r>
            <a:r>
              <a:rPr lang="en-IN" dirty="0"/>
              <a:t>. If a </a:t>
            </a:r>
            <a:r>
              <a:rPr lang="en-IN" dirty="0" err="1"/>
              <a:t>color</a:t>
            </a:r>
            <a:r>
              <a:rPr lang="en-IN" dirty="0"/>
              <a:t> has much more greyness, it has a lower saturation level. Moreover, saturation could be viewed as the hue's dominance in the </a:t>
            </a:r>
            <a:r>
              <a:rPr lang="en-IN" dirty="0" err="1"/>
              <a:t>color</a:t>
            </a:r>
            <a:r>
              <a:rPr lang="en-IN" dirty="0"/>
              <a:t>. </a:t>
            </a:r>
            <a:endParaRPr lang="en-IN" dirty="0" smtClean="0"/>
          </a:p>
          <a:p>
            <a:pPr algn="just"/>
            <a:r>
              <a:rPr lang="en-IN" dirty="0" smtClean="0"/>
              <a:t>The </a:t>
            </a:r>
            <a:r>
              <a:rPr lang="en-IN" dirty="0"/>
              <a:t>outermost edge of the hue wheel includes the pure hue; as you move inside the wheel to the centre, which contains grey, the hue steadily drops, and the saturation likewise falls. </a:t>
            </a:r>
            <a:endParaRPr lang="en-IN" dirty="0" smtClean="0"/>
          </a:p>
          <a:p>
            <a:pPr algn="just"/>
            <a:r>
              <a:rPr lang="en-IN" dirty="0" smtClean="0"/>
              <a:t>It </a:t>
            </a:r>
            <a:r>
              <a:rPr lang="en-IN" dirty="0"/>
              <a:t>relates to a physical property known as the excitation property, which measures the percentage of brightness mixed with the dominant or pure </a:t>
            </a:r>
            <a:r>
              <a:rPr lang="en-IN" dirty="0" err="1"/>
              <a:t>color</a:t>
            </a:r>
            <a:r>
              <a:rPr lang="en-IN" dirty="0"/>
              <a:t>.</a:t>
            </a:r>
          </a:p>
          <a:p>
            <a:pPr algn="just"/>
            <a:endParaRPr lang="en-IN" dirty="0"/>
          </a:p>
        </p:txBody>
      </p:sp>
    </p:spTree>
    <p:extLst>
      <p:ext uri="{BB962C8B-B14F-4D97-AF65-F5344CB8AC3E}">
        <p14:creationId xmlns:p14="http://schemas.microsoft.com/office/powerpoint/2010/main" val="2064128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Digital-Image-Processing-18-2048.jpg"/>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609833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Digital-Image-Processing-19-2048.jpg"/>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2097327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Digital-Image-Processing-10-2048.jpg"/>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9226178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Image-Enhancement-and-Histogram-Equalization-in-Digital-Image-Processing-ppt-16-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6222545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Image-Enhancement-and-Histogram-Equalization-in-Digital-Image-Processing-ppt-17-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6503536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Image-Enhancement-and-Histogram-Equalization-in-Digital-Image-Processing-ppt-18-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9009031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Image-Enhancement-and-Histogram-Equalization-in-Digital-Image-Processing-ppt-19-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16670390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Image-Processing-Basics-5-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Image-Enhancement-and-Histogram-Equalization-in-Digital-Image-Processing-ppt-20-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17762224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Image-Enhancement-and-Histogram-Equalization-in-Digital-Image-Processing-ppt-21-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8286294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Image-Processing-Basics-6-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7-Image-Processing-Basics-7-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536</TotalTime>
  <Words>192</Words>
  <Application>Microsoft Office PowerPoint</Application>
  <PresentationFormat>On-screen Show (4:3)</PresentationFormat>
  <Paragraphs>30</Paragraphs>
  <Slides>71</Slides>
  <Notes>0</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Pixel  and Resolution</vt:lpstr>
      <vt:lpstr>JPEG, GIF, and PNG </vt:lpstr>
      <vt:lpstr>JPEG and PNG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Brightness</vt:lpstr>
      <vt:lpstr>PowerPoint Presentation</vt:lpstr>
      <vt:lpstr>PowerPoint Presentation</vt:lpstr>
      <vt:lpstr>PowerPoint Presentation</vt:lpstr>
      <vt:lpstr>PowerPoint Presentation</vt:lpstr>
      <vt:lpstr>PowerPoint Presentation</vt:lpstr>
      <vt:lpstr>PowerPoint Presentation</vt:lpstr>
      <vt:lpstr>What is Hue? </vt:lpstr>
      <vt:lpstr>What is Saturation?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dc:creator>
  <dc:description>generated using python-pptx</dc:description>
  <cp:lastModifiedBy>patilap</cp:lastModifiedBy>
  <cp:revision>12</cp:revision>
  <dcterms:created xsi:type="dcterms:W3CDTF">2013-01-27T09:14:16Z</dcterms:created>
  <dcterms:modified xsi:type="dcterms:W3CDTF">2025-01-10T12:28:07Z</dcterms:modified>
</cp:coreProperties>
</file>